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71" r:id="rId3"/>
    <p:sldId id="256" r:id="rId4"/>
    <p:sldId id="262" r:id="rId5"/>
    <p:sldId id="263" r:id="rId6"/>
    <p:sldId id="267" r:id="rId7"/>
    <p:sldId id="294" r:id="rId8"/>
    <p:sldId id="295" r:id="rId9"/>
    <p:sldId id="296" r:id="rId10"/>
    <p:sldId id="268" r:id="rId11"/>
    <p:sldId id="270" r:id="rId12"/>
    <p:sldId id="272" r:id="rId13"/>
    <p:sldId id="279" r:id="rId14"/>
    <p:sldId id="297" r:id="rId15"/>
    <p:sldId id="298" r:id="rId16"/>
    <p:sldId id="299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529"/>
    <a:srgbClr val="23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5010" autoAdjust="0"/>
  </p:normalViewPr>
  <p:slideViewPr>
    <p:cSldViewPr>
      <p:cViewPr varScale="1">
        <p:scale>
          <a:sx n="85" d="100"/>
          <a:sy n="85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A5D6A-5105-40E0-ABDA-C6F295D695E2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9930D-8F1E-45F8-9CFC-79430A4C3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3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9930D-8F1E-45F8-9CFC-79430A4C38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7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3BE2A-288C-4475-9FFB-5CE79B99F3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48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1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6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3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1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7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0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2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E0191-08FB-46D1-AD0F-6D032D185E19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79BA-8BB9-45CB-97CD-07FF7B0CC8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" Target="slide6.xml"/><Relationship Id="rId7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1.xml"/><Relationship Id="rId10" Type="http://schemas.openxmlformats.org/officeDocument/2006/relationships/image" Target="../media/image6.jpg"/><Relationship Id="rId4" Type="http://schemas.openxmlformats.org/officeDocument/2006/relationships/slide" Target="slide7.xml"/><Relationship Id="rId9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ntitled 1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0" showWhenStopped="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599" y="7629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223211"/>
            <a:ext cx="701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51" y="3428446"/>
            <a:ext cx="4432934" cy="31242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6200" y="766011"/>
            <a:ext cx="1844842" cy="5939589"/>
            <a:chOff x="76200" y="766011"/>
            <a:chExt cx="1844842" cy="5939589"/>
          </a:xfrm>
          <a:solidFill>
            <a:srgbClr val="516529"/>
          </a:solidFill>
        </p:grpSpPr>
        <p:sp>
          <p:nvSpPr>
            <p:cNvPr id="22" name="Rounded Rectangle 21"/>
            <p:cNvSpPr/>
            <p:nvPr/>
          </p:nvSpPr>
          <p:spPr>
            <a:xfrm>
              <a:off x="76200" y="1828800"/>
              <a:ext cx="1828800" cy="227798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92242" y="4267200"/>
              <a:ext cx="1828800" cy="914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2242" y="5334000"/>
              <a:ext cx="1828800" cy="13716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6200" y="766011"/>
              <a:ext cx="1828800" cy="9144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6200" y="69613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0700" y="726958"/>
            <a:ext cx="70133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-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rot="1957651">
            <a:off x="4825752" y="4388475"/>
            <a:ext cx="1642310" cy="262218"/>
            <a:chOff x="6206290" y="4938267"/>
            <a:chExt cx="2189746" cy="349624"/>
          </a:xfrm>
        </p:grpSpPr>
        <p:sp>
          <p:nvSpPr>
            <p:cNvPr id="18" name="Isosceles Triangle 17"/>
            <p:cNvSpPr/>
            <p:nvPr/>
          </p:nvSpPr>
          <p:spPr>
            <a:xfrm rot="16200000">
              <a:off x="6578915" y="4565642"/>
              <a:ext cx="349623" cy="1094873"/>
            </a:xfrm>
            <a:prstGeom prst="triangle">
              <a:avLst/>
            </a:prstGeom>
            <a:solidFill>
              <a:srgbClr val="C0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Isosceles Triangle 18"/>
            <p:cNvSpPr/>
            <p:nvPr/>
          </p:nvSpPr>
          <p:spPr>
            <a:xfrm rot="5400000">
              <a:off x="7673788" y="4565643"/>
              <a:ext cx="349623" cy="1094873"/>
            </a:xfrm>
            <a:prstGeom prst="triangle">
              <a:avLst/>
            </a:prstGeom>
            <a:solidFill>
              <a:srgbClr val="002060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6140332" y="3665139"/>
            <a:ext cx="1600200" cy="388962"/>
            <a:chOff x="7765573" y="4874297"/>
            <a:chExt cx="4339988" cy="518616"/>
          </a:xfrm>
        </p:grpSpPr>
        <p:sp>
          <p:nvSpPr>
            <p:cNvPr id="21" name="Rectangle 20"/>
            <p:cNvSpPr/>
            <p:nvPr/>
          </p:nvSpPr>
          <p:spPr>
            <a:xfrm>
              <a:off x="7765573" y="4874297"/>
              <a:ext cx="2169994" cy="51861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35567" y="4874297"/>
              <a:ext cx="2169994" cy="51861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4" name="Flowchart: Connector 3"/>
          <p:cNvSpPr/>
          <p:nvPr/>
        </p:nvSpPr>
        <p:spPr>
          <a:xfrm flipV="1">
            <a:off x="5594148" y="4449988"/>
            <a:ext cx="105521" cy="104777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ight Arrow 5"/>
          <p:cNvSpPr/>
          <p:nvPr/>
        </p:nvSpPr>
        <p:spPr>
          <a:xfrm rot="12767794">
            <a:off x="4551401" y="4496787"/>
            <a:ext cx="2191014" cy="4559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/>
          <p:cNvGrpSpPr/>
          <p:nvPr/>
        </p:nvGrpSpPr>
        <p:grpSpPr>
          <a:xfrm>
            <a:off x="76200" y="766011"/>
            <a:ext cx="1844842" cy="5939589"/>
            <a:chOff x="76200" y="766011"/>
            <a:chExt cx="1844842" cy="5939589"/>
          </a:xfrm>
        </p:grpSpPr>
        <p:sp>
          <p:nvSpPr>
            <p:cNvPr id="24" name="Rounded Rectangle 23"/>
            <p:cNvSpPr/>
            <p:nvPr/>
          </p:nvSpPr>
          <p:spPr>
            <a:xfrm>
              <a:off x="76200" y="1828800"/>
              <a:ext cx="1828800" cy="227798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92242" y="4267200"/>
              <a:ext cx="18288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92242" y="5334000"/>
              <a:ext cx="1828800" cy="13716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6200" y="766011"/>
              <a:ext cx="1828800" cy="9144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6200" y="69613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56965"/>
            <a:ext cx="952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694201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Định nghĩa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3284" y="739583"/>
            <a:ext cx="69761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từ là những đường vẽ trong không gian có từ trường, sao cho tiếp tuyến tại mỗi điểm có hướng trùng với hướng của từ trường tại điểm đó.</a:t>
            </a:r>
          </a:p>
          <a:p>
            <a:pPr algn="just"/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8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0003" y="744474"/>
            <a:ext cx="5165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Các ví dụ về đường sức từ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0003" y="1195574"/>
            <a:ext cx="6841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Từ trường của dòng điện thẳng rất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558" y="2223762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Quy tắc nắm bàn tay phải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91987"/>
            <a:ext cx="2439857" cy="265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315200" y="3214571"/>
            <a:ext cx="0" cy="2191158"/>
            <a:chOff x="7010400" y="3946360"/>
            <a:chExt cx="0" cy="2191158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7010400" y="3946360"/>
              <a:ext cx="0" cy="130342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10400" y="5150388"/>
              <a:ext cx="0" cy="98713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70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707167"/>
            <a:ext cx="6503831" cy="2756976"/>
            <a:chOff x="2438400" y="1066800"/>
            <a:chExt cx="6503831" cy="2756976"/>
          </a:xfrm>
        </p:grpSpPr>
        <p:sp>
          <p:nvSpPr>
            <p:cNvPr id="3" name="TextBox 2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38400" y="3239001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386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40" y="4038600"/>
            <a:ext cx="218005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01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45" y="4353183"/>
            <a:ext cx="266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121" y="4267200"/>
            <a:ext cx="654207" cy="6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8610" y="5413274"/>
            <a:ext cx="304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Dòng điện thẳng có chiều hướng từ trong ra ngoài mặt phẳng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734" y="5451718"/>
            <a:ext cx="3593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Dòng điện thẳng có chiều từ ngoài vào trong mặt phẳng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84" y="3862220"/>
            <a:ext cx="2438399" cy="15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95" y="3873569"/>
            <a:ext cx="1933575" cy="15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82" y="3873569"/>
            <a:ext cx="2286000" cy="163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86" y="3873569"/>
            <a:ext cx="2057791" cy="164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133600" y="707167"/>
            <a:ext cx="6503831" cy="2756976"/>
            <a:chOff x="2438400" y="1066800"/>
            <a:chExt cx="6503831" cy="2756976"/>
          </a:xfrm>
        </p:grpSpPr>
        <p:sp>
          <p:nvSpPr>
            <p:cNvPr id="23" name="TextBox 22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38400" y="3239001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6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955" y="198922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433538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" action="ppaction://noaction"/>
          </p:cNvPr>
          <p:cNvSpPr/>
          <p:nvPr/>
        </p:nvSpPr>
        <p:spPr>
          <a:xfrm>
            <a:off x="186687" y="5451718"/>
            <a:ext cx="182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24200" y="19009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96195"/>
            <a:ext cx="2965960" cy="19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645753"/>
            <a:ext cx="2600459" cy="19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09801" y="5867399"/>
            <a:ext cx="6732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đường sức từ của dòng điện tròn có chiều đi vào mặt Nam và đi ra mặt Bắc của dòng điện tròn ấy.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3600" y="707167"/>
            <a:ext cx="6503831" cy="2756976"/>
            <a:chOff x="2438400" y="1066800"/>
            <a:chExt cx="6503831" cy="2756976"/>
          </a:xfrm>
        </p:grpSpPr>
        <p:sp>
          <p:nvSpPr>
            <p:cNvPr id="19" name="TextBox 18"/>
            <p:cNvSpPr txBox="1"/>
            <p:nvPr/>
          </p:nvSpPr>
          <p:spPr>
            <a:xfrm>
              <a:off x="2514600" y="1066800"/>
              <a:ext cx="254268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1. Định nghĩa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4259" y="1612612"/>
              <a:ext cx="5165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2. Các ví dụ về đường sức từ</a:t>
              </a:r>
              <a:endPara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4600" y="2178886"/>
              <a:ext cx="642763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Từ trường của dòng điện thẳng rất 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38400" y="3239001"/>
              <a:ext cx="487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Quy tắc nắm bàn tay phải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3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8442" y="4471799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51803"/>
            <a:ext cx="1828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2969" y="668918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tính chất của đường sức từ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6651" y="1253693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điểm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không gian chỉ có thể vẽ được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nhất một đường sức 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7003" y="2117591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đường sức từ là các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cong khép 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 hạn ở hai 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7003" y="2950385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Chiều của đường sức từ tuân theo những quy tắc xác định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 thuộc vào hình dạng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dòng điện.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3413" y="4189638"/>
            <a:ext cx="67549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Quy ước vẽ các đường sức từ: nơi có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mạnh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nơi có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 yếu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24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19. TỪ TRƯỜNG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612" y="-23576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lock Arc 27"/>
          <p:cNvSpPr/>
          <p:nvPr/>
        </p:nvSpPr>
        <p:spPr>
          <a:xfrm>
            <a:off x="-1066938" y="1944518"/>
            <a:ext cx="3525914" cy="3525914"/>
          </a:xfrm>
          <a:prstGeom prst="blockArc">
            <a:avLst>
              <a:gd name="adj1" fmla="val 18900000"/>
              <a:gd name="adj2" fmla="val 2700000"/>
              <a:gd name="adj3" fmla="val 459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 descr="A&#10;" title="A"/>
          <p:cNvSpPr/>
          <p:nvPr/>
        </p:nvSpPr>
        <p:spPr>
          <a:xfrm>
            <a:off x="2103121" y="2468964"/>
            <a:ext cx="514796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Oval 30"/>
          <p:cNvSpPr/>
          <p:nvPr/>
        </p:nvSpPr>
        <p:spPr>
          <a:xfrm>
            <a:off x="2168155" y="3153759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Oval 31"/>
          <p:cNvSpPr/>
          <p:nvPr/>
        </p:nvSpPr>
        <p:spPr>
          <a:xfrm>
            <a:off x="2168155" y="3757859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Oval 32"/>
          <p:cNvSpPr/>
          <p:nvPr/>
        </p:nvSpPr>
        <p:spPr>
          <a:xfrm>
            <a:off x="1937299" y="4361960"/>
            <a:ext cx="503330" cy="503330"/>
          </a:xfrm>
          <a:prstGeom prst="ellipse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Oval 33"/>
          <p:cNvSpPr/>
          <p:nvPr/>
        </p:nvSpPr>
        <p:spPr>
          <a:xfrm>
            <a:off x="286603" y="2643887"/>
            <a:ext cx="2230727" cy="207454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TRƯỜNG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854380" y="2430641"/>
            <a:ext cx="7889395" cy="719555"/>
            <a:chOff x="2472506" y="2097856"/>
            <a:chExt cx="10519194" cy="959407"/>
          </a:xfrm>
        </p:grpSpPr>
        <p:sp>
          <p:nvSpPr>
            <p:cNvPr id="45" name="Freeform 44"/>
            <p:cNvSpPr/>
            <p:nvPr/>
          </p:nvSpPr>
          <p:spPr>
            <a:xfrm>
              <a:off x="2918619" y="2323655"/>
              <a:ext cx="10073081" cy="536885"/>
            </a:xfrm>
            <a:custGeom>
              <a:avLst/>
              <a:gdLst>
                <a:gd name="connsiteX0" fmla="*/ 0 w 10073081"/>
                <a:gd name="connsiteY0" fmla="*/ 0 h 536885"/>
                <a:gd name="connsiteX1" fmla="*/ 10073081 w 10073081"/>
                <a:gd name="connsiteY1" fmla="*/ 0 h 536885"/>
                <a:gd name="connsiteX2" fmla="*/ 10073081 w 10073081"/>
                <a:gd name="connsiteY2" fmla="*/ 536885 h 536885"/>
                <a:gd name="connsiteX3" fmla="*/ 0 w 10073081"/>
                <a:gd name="connsiteY3" fmla="*/ 536885 h 536885"/>
                <a:gd name="connsiteX4" fmla="*/ 0 w 10073081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3081" h="536885">
                  <a:moveTo>
                    <a:pt x="0" y="0"/>
                  </a:moveTo>
                  <a:lnTo>
                    <a:pt x="10073081" y="0"/>
                  </a:lnTo>
                  <a:lnTo>
                    <a:pt x="10073081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NAM CHÂM</a:t>
              </a:r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2472506" y="2097856"/>
              <a:ext cx="806128" cy="95940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23592" y="3022628"/>
            <a:ext cx="7620184" cy="658677"/>
            <a:chOff x="2831455" y="2887169"/>
            <a:chExt cx="10160245" cy="878236"/>
          </a:xfrm>
        </p:grpSpPr>
        <p:sp>
          <p:nvSpPr>
            <p:cNvPr id="43" name="Freeform 42"/>
            <p:cNvSpPr/>
            <p:nvPr/>
          </p:nvSpPr>
          <p:spPr>
            <a:xfrm>
              <a:off x="3226428" y="3129122"/>
              <a:ext cx="9765272" cy="536885"/>
            </a:xfrm>
            <a:custGeom>
              <a:avLst/>
              <a:gdLst>
                <a:gd name="connsiteX0" fmla="*/ 0 w 9765272"/>
                <a:gd name="connsiteY0" fmla="*/ 0 h 536885"/>
                <a:gd name="connsiteX1" fmla="*/ 9765272 w 9765272"/>
                <a:gd name="connsiteY1" fmla="*/ 0 h 536885"/>
                <a:gd name="connsiteX2" fmla="*/ 9765272 w 9765272"/>
                <a:gd name="connsiteY2" fmla="*/ 536885 h 536885"/>
                <a:gd name="connsiteX3" fmla="*/ 0 w 9765272"/>
                <a:gd name="connsiteY3" fmla="*/ 536885 h 536885"/>
                <a:gd name="connsiteX4" fmla="*/ 0 w 9765272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5272" h="536885">
                  <a:moveTo>
                    <a:pt x="0" y="0"/>
                  </a:moveTo>
                  <a:lnTo>
                    <a:pt x="9765272" y="0"/>
                  </a:lnTo>
                  <a:lnTo>
                    <a:pt x="9765272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TÍNH CỦA DÂY DẪN CÓ DÒNG ĐIỆN</a:t>
              </a:r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2831455" y="2887169"/>
              <a:ext cx="806128" cy="878236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009017" y="3644636"/>
            <a:ext cx="7734758" cy="671132"/>
            <a:chOff x="2678690" y="3716514"/>
            <a:chExt cx="10313010" cy="894843"/>
          </a:xfrm>
        </p:grpSpPr>
        <p:sp>
          <p:nvSpPr>
            <p:cNvPr id="41" name="Freeform 40"/>
            <p:cNvSpPr/>
            <p:nvPr/>
          </p:nvSpPr>
          <p:spPr>
            <a:xfrm>
              <a:off x="3226428" y="3934590"/>
              <a:ext cx="9765272" cy="536885"/>
            </a:xfrm>
            <a:custGeom>
              <a:avLst/>
              <a:gdLst>
                <a:gd name="connsiteX0" fmla="*/ 0 w 9765272"/>
                <a:gd name="connsiteY0" fmla="*/ 0 h 536885"/>
                <a:gd name="connsiteX1" fmla="*/ 9765272 w 9765272"/>
                <a:gd name="connsiteY1" fmla="*/ 0 h 536885"/>
                <a:gd name="connsiteX2" fmla="*/ 9765272 w 9765272"/>
                <a:gd name="connsiteY2" fmla="*/ 536885 h 536885"/>
                <a:gd name="connsiteX3" fmla="*/ 0 w 9765272"/>
                <a:gd name="connsiteY3" fmla="*/ 536885 h 536885"/>
                <a:gd name="connsiteX4" fmla="*/ 0 w 9765272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65272" h="536885">
                  <a:moveTo>
                    <a:pt x="0" y="0"/>
                  </a:moveTo>
                  <a:lnTo>
                    <a:pt x="9765272" y="0"/>
                  </a:lnTo>
                  <a:lnTo>
                    <a:pt x="9765272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TỪ TRƯỜNG</a:t>
              </a:r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2678690" y="3716514"/>
              <a:ext cx="978913" cy="894843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91470" y="4254166"/>
            <a:ext cx="7952305" cy="688790"/>
            <a:chOff x="2388627" y="4529222"/>
            <a:chExt cx="10603073" cy="918387"/>
          </a:xfrm>
        </p:grpSpPr>
        <p:sp>
          <p:nvSpPr>
            <p:cNvPr id="39" name="Freeform 38"/>
            <p:cNvSpPr/>
            <p:nvPr/>
          </p:nvSpPr>
          <p:spPr>
            <a:xfrm>
              <a:off x="2918619" y="4740058"/>
              <a:ext cx="10073081" cy="536885"/>
            </a:xfrm>
            <a:custGeom>
              <a:avLst/>
              <a:gdLst>
                <a:gd name="connsiteX0" fmla="*/ 0 w 10073081"/>
                <a:gd name="connsiteY0" fmla="*/ 0 h 536885"/>
                <a:gd name="connsiteX1" fmla="*/ 10073081 w 10073081"/>
                <a:gd name="connsiteY1" fmla="*/ 0 h 536885"/>
                <a:gd name="connsiteX2" fmla="*/ 10073081 w 10073081"/>
                <a:gd name="connsiteY2" fmla="*/ 536885 h 536885"/>
                <a:gd name="connsiteX3" fmla="*/ 0 w 10073081"/>
                <a:gd name="connsiteY3" fmla="*/ 536885 h 536885"/>
                <a:gd name="connsiteX4" fmla="*/ 0 w 10073081"/>
                <a:gd name="connsiteY4" fmla="*/ 0 h 53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3081" h="536885">
                  <a:moveTo>
                    <a:pt x="0" y="0"/>
                  </a:moveTo>
                  <a:lnTo>
                    <a:pt x="10073081" y="0"/>
                  </a:lnTo>
                  <a:lnTo>
                    <a:pt x="10073081" y="536885"/>
                  </a:lnTo>
                  <a:lnTo>
                    <a:pt x="0" y="536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9615" tIns="60960" rIns="60960" bIns="6096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ĐƯỜNG SỨC TỪ</a:t>
              </a:r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2388627" y="4529222"/>
              <a:ext cx="957065" cy="918387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6200" y="69613"/>
            <a:ext cx="9094412" cy="5539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2189" y="182961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8231" y="4254008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8231" y="5309495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189" y="802508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7702" y="677862"/>
            <a:ext cx="68028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368335" y="5424285"/>
            <a:ext cx="4230806" cy="1489421"/>
            <a:chOff x="4718713" y="4342035"/>
            <a:chExt cx="4230806" cy="1047378"/>
          </a:xfrm>
        </p:grpSpPr>
        <p:grpSp>
          <p:nvGrpSpPr>
            <p:cNvPr id="20" name="Group 19"/>
            <p:cNvGrpSpPr/>
            <p:nvPr/>
          </p:nvGrpSpPr>
          <p:grpSpPr>
            <a:xfrm>
              <a:off x="4718713" y="4342035"/>
              <a:ext cx="4230806" cy="518615"/>
              <a:chOff x="4718713" y="4342035"/>
              <a:chExt cx="4230806" cy="51861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718713" y="4342035"/>
                <a:ext cx="2115403" cy="51861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834116" y="4342035"/>
                <a:ext cx="2115403" cy="518615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5776414" y="4945384"/>
              <a:ext cx="2455683" cy="4440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CHÂM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173378" y="4317210"/>
            <a:ext cx="2252659" cy="1107075"/>
            <a:chOff x="2445349" y="3793339"/>
            <a:chExt cx="2252659" cy="1107075"/>
          </a:xfrm>
        </p:grpSpPr>
        <p:sp>
          <p:nvSpPr>
            <p:cNvPr id="25" name="Rectangle 24"/>
            <p:cNvSpPr/>
            <p:nvPr/>
          </p:nvSpPr>
          <p:spPr>
            <a:xfrm>
              <a:off x="2445349" y="3793339"/>
              <a:ext cx="1801505" cy="6312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NIKEN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/>
            <p:cNvCxnSpPr>
              <a:endCxn id="22" idx="0"/>
            </p:cNvCxnSpPr>
            <p:nvPr/>
          </p:nvCxnSpPr>
          <p:spPr>
            <a:xfrm>
              <a:off x="4221052" y="4408302"/>
              <a:ext cx="476956" cy="492112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10065" y="3427371"/>
            <a:ext cx="2659723" cy="1958761"/>
            <a:chOff x="3066633" y="2793189"/>
            <a:chExt cx="2659723" cy="1958761"/>
          </a:xfrm>
        </p:grpSpPr>
        <p:sp>
          <p:nvSpPr>
            <p:cNvPr id="28" name="Rectangle 27"/>
            <p:cNvSpPr/>
            <p:nvPr/>
          </p:nvSpPr>
          <p:spPr>
            <a:xfrm>
              <a:off x="3066633" y="2793189"/>
              <a:ext cx="1801505" cy="63121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68138" y="3424399"/>
              <a:ext cx="858218" cy="1327551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790520" y="2378085"/>
            <a:ext cx="2866030" cy="3008047"/>
            <a:chOff x="4248549" y="1742562"/>
            <a:chExt cx="2866030" cy="3008047"/>
          </a:xfrm>
        </p:grpSpPr>
        <p:sp>
          <p:nvSpPr>
            <p:cNvPr id="31" name="Oval 30"/>
            <p:cNvSpPr/>
            <p:nvPr/>
          </p:nvSpPr>
          <p:spPr>
            <a:xfrm>
              <a:off x="4248549" y="1742562"/>
              <a:ext cx="2866030" cy="87687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MANGAN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001797" y="2619433"/>
              <a:ext cx="637832" cy="2131176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858199" y="3476380"/>
            <a:ext cx="3176946" cy="1947905"/>
            <a:chOff x="6191606" y="2396625"/>
            <a:chExt cx="3176946" cy="1947905"/>
          </a:xfrm>
        </p:grpSpPr>
        <p:sp>
          <p:nvSpPr>
            <p:cNvPr id="56" name="Rounded Rectangle 55"/>
            <p:cNvSpPr/>
            <p:nvPr/>
          </p:nvSpPr>
          <p:spPr>
            <a:xfrm>
              <a:off x="6831092" y="2396625"/>
              <a:ext cx="2537460" cy="63121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Gađôlinium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6191606" y="3027835"/>
              <a:ext cx="695001" cy="1316695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5656550" y="2409949"/>
            <a:ext cx="3087548" cy="3014336"/>
            <a:chOff x="4093315" y="1831169"/>
            <a:chExt cx="3087548" cy="3014336"/>
          </a:xfrm>
        </p:grpSpPr>
        <p:sp>
          <p:nvSpPr>
            <p:cNvPr id="79" name="Oval 78"/>
            <p:cNvSpPr/>
            <p:nvPr/>
          </p:nvSpPr>
          <p:spPr>
            <a:xfrm>
              <a:off x="4314833" y="1831169"/>
              <a:ext cx="2866030" cy="876871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Đisprôsium</a:t>
              </a:r>
              <a:endParaRPr lang="en-US" sz="3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0" name="Straight Arrow Connector 79"/>
            <p:cNvCxnSpPr>
              <a:stCxn id="79" idx="3"/>
            </p:cNvCxnSpPr>
            <p:nvPr/>
          </p:nvCxnSpPr>
          <p:spPr>
            <a:xfrm flipH="1">
              <a:off x="4093315" y="2579625"/>
              <a:ext cx="641238" cy="226588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096000" y="4367642"/>
            <a:ext cx="2715905" cy="1056643"/>
            <a:chOff x="1530949" y="3793339"/>
            <a:chExt cx="2715905" cy="1056643"/>
          </a:xfrm>
        </p:grpSpPr>
        <p:sp>
          <p:nvSpPr>
            <p:cNvPr id="85" name="Rectangle 84"/>
            <p:cNvSpPr/>
            <p:nvPr/>
          </p:nvSpPr>
          <p:spPr>
            <a:xfrm>
              <a:off x="2445349" y="3793339"/>
              <a:ext cx="1801505" cy="6312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CÔBAN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H="1">
              <a:off x="1530949" y="4424549"/>
              <a:ext cx="914400" cy="425433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6200" y="69613"/>
            <a:ext cx="906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89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-76200" y="-276544"/>
            <a:ext cx="965834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76200" y="689811"/>
            <a:ext cx="1844842" cy="6019800"/>
            <a:chOff x="-76200" y="689811"/>
            <a:chExt cx="1844842" cy="6019800"/>
          </a:xfrm>
        </p:grpSpPr>
        <p:sp>
          <p:nvSpPr>
            <p:cNvPr id="13" name="Rounded Rectangle 12">
              <a:hlinkClick r:id="rId3" action="ppaction://hlinksldjump"/>
            </p:cNvPr>
            <p:cNvSpPr/>
            <p:nvPr/>
          </p:nvSpPr>
          <p:spPr>
            <a:xfrm>
              <a:off x="-76200" y="1756611"/>
              <a:ext cx="1828800" cy="227798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ounded Rectangle 14">
              <a:hlinkClick r:id="rId4" action="ppaction://hlinksldjump"/>
            </p:cNvPr>
            <p:cNvSpPr/>
            <p:nvPr/>
          </p:nvSpPr>
          <p:spPr>
            <a:xfrm>
              <a:off x="-60158" y="4215064"/>
              <a:ext cx="1828800" cy="9144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III.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>
              <a:hlinkClick r:id="rId5" action="ppaction://hlinksldjump"/>
            </p:cNvPr>
            <p:cNvSpPr/>
            <p:nvPr/>
          </p:nvSpPr>
          <p:spPr>
            <a:xfrm>
              <a:off x="-76200" y="5338011"/>
              <a:ext cx="1844842" cy="1371600"/>
            </a:xfrm>
            <a:prstGeom prst="roundRect">
              <a:avLst/>
            </a:prstGeom>
            <a:solidFill>
              <a:srgbClr val="516529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IV.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>
              <a:hlinkClick r:id="rId6" action="ppaction://hlinksldjump"/>
            </p:cNvPr>
            <p:cNvSpPr/>
            <p:nvPr/>
          </p:nvSpPr>
          <p:spPr>
            <a:xfrm>
              <a:off x="-76200" y="689811"/>
              <a:ext cx="1828800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I. Nam </a:t>
              </a:r>
              <a:r>
                <a:rPr lang="en-US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88429" y="491999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3196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8429" y="1116825"/>
            <a:ext cx="572304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: N (North)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	: S (South)</a:t>
            </a:r>
          </a:p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02864" y="4846325"/>
            <a:ext cx="4230806" cy="518615"/>
            <a:chOff x="4718713" y="4342035"/>
            <a:chExt cx="4230806" cy="518615"/>
          </a:xfrm>
        </p:grpSpPr>
        <p:sp>
          <p:nvSpPr>
            <p:cNvPr id="18" name="Rectangle 17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3246283" y="3208604"/>
            <a:ext cx="4387387" cy="100016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86837" y="5869057"/>
            <a:ext cx="4346833" cy="91108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2098036" y="4613995"/>
            <a:ext cx="1177122" cy="905333"/>
          </a:xfrm>
          <a:prstGeom prst="leftArrow">
            <a:avLst>
              <a:gd name="adj1" fmla="val 50000"/>
              <a:gd name="adj2" fmla="val 52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693205" y="4613995"/>
            <a:ext cx="1129020" cy="983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triped Right Arrow 23"/>
          <p:cNvSpPr/>
          <p:nvPr/>
        </p:nvSpPr>
        <p:spPr>
          <a:xfrm rot="16200000">
            <a:off x="5227350" y="4392136"/>
            <a:ext cx="465810" cy="4425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riped Right Arrow 24"/>
          <p:cNvSpPr/>
          <p:nvPr/>
        </p:nvSpPr>
        <p:spPr>
          <a:xfrm rot="2477619">
            <a:off x="3320297" y="5497847"/>
            <a:ext cx="811461" cy="4425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 rot="8245663">
            <a:off x="6724135" y="5430928"/>
            <a:ext cx="883419" cy="490685"/>
          </a:xfrm>
          <a:prstGeom prst="strip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-203544" y="-109307"/>
            <a:ext cx="9785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6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r="12395"/>
          <a:stretch/>
        </p:blipFill>
        <p:spPr bwMode="auto">
          <a:xfrm>
            <a:off x="0" y="56965"/>
            <a:ext cx="988995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>
            <a:hlinkClick r:id="rId3" action="ppaction://hlinksldjump"/>
          </p:cNvPr>
          <p:cNvSpPr/>
          <p:nvPr/>
        </p:nvSpPr>
        <p:spPr>
          <a:xfrm>
            <a:off x="272716" y="19812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288758" y="4439653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5" action="ppaction://hlinksldjump"/>
          </p:cNvPr>
          <p:cNvSpPr/>
          <p:nvPr/>
        </p:nvSpPr>
        <p:spPr>
          <a:xfrm>
            <a:off x="288758" y="5512952"/>
            <a:ext cx="1844842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>
            <a:hlinkClick r:id="rId6" action="ppaction://hlinksldjump"/>
          </p:cNvPr>
          <p:cNvSpPr/>
          <p:nvPr/>
        </p:nvSpPr>
        <p:spPr>
          <a:xfrm>
            <a:off x="272716" y="9144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62600" y="1480821"/>
            <a:ext cx="4039737" cy="2633979"/>
            <a:chOff x="5562600" y="1422769"/>
            <a:chExt cx="4039737" cy="26339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008" y="1422769"/>
              <a:ext cx="3182922" cy="198153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62600" y="3497190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13321" y="4086548"/>
            <a:ext cx="4039737" cy="2679586"/>
            <a:chOff x="1913321" y="4086548"/>
            <a:chExt cx="4039737" cy="26795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049" y="4086548"/>
              <a:ext cx="3343796" cy="211220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913321" y="6206576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94110" y="4150799"/>
            <a:ext cx="4039737" cy="2638571"/>
            <a:chOff x="5694110" y="4150799"/>
            <a:chExt cx="4039737" cy="26385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008" y="4150799"/>
              <a:ext cx="3200401" cy="2074586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694110" y="6229812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38400" y="706233"/>
            <a:ext cx="3378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76391" y="1449587"/>
            <a:ext cx="4039737" cy="2630397"/>
            <a:chOff x="2076391" y="1449587"/>
            <a:chExt cx="4039737" cy="26303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325" y="1449587"/>
              <a:ext cx="3371871" cy="2012028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076391" y="3520426"/>
              <a:ext cx="4039737" cy="5595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Nam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châm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203545" y="152400"/>
            <a:ext cx="100935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3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2242" y="7579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>
            <a:hlinkClick r:id="rId2" action="ppaction://hlinksldjump"/>
          </p:cNvPr>
          <p:cNvSpPr/>
          <p:nvPr/>
        </p:nvSpPr>
        <p:spPr>
          <a:xfrm>
            <a:off x="76200" y="1828800"/>
            <a:ext cx="1828800" cy="227798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3" action="ppaction://hlinksldjump"/>
          </p:cNvPr>
          <p:cNvSpPr/>
          <p:nvPr/>
        </p:nvSpPr>
        <p:spPr>
          <a:xfrm>
            <a:off x="92242" y="4287253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>
            <a:hlinkClick r:id="rId4" action="ppaction://hlinksldjump"/>
          </p:cNvPr>
          <p:cNvSpPr/>
          <p:nvPr/>
        </p:nvSpPr>
        <p:spPr>
          <a:xfrm>
            <a:off x="76200" y="5410200"/>
            <a:ext cx="1844842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>
            <a:hlinkClick r:id="rId5" action="ppaction://hlinksldjump"/>
          </p:cNvPr>
          <p:cNvSpPr/>
          <p:nvPr/>
        </p:nvSpPr>
        <p:spPr>
          <a:xfrm>
            <a:off x="76200" y="762000"/>
            <a:ext cx="1828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599" y="676580"/>
            <a:ext cx="6781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+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01928" y="4713087"/>
            <a:ext cx="1982204" cy="518615"/>
            <a:chOff x="4718713" y="4342035"/>
            <a:chExt cx="4230808" cy="518615"/>
          </a:xfrm>
        </p:grpSpPr>
        <p:sp>
          <p:nvSpPr>
            <p:cNvPr id="19" name="Rectangle 18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34117" y="4342035"/>
              <a:ext cx="2115404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38800" y="4713086"/>
            <a:ext cx="2133600" cy="518616"/>
            <a:chOff x="7765573" y="4874297"/>
            <a:chExt cx="4339988" cy="518616"/>
          </a:xfrm>
        </p:grpSpPr>
        <p:sp>
          <p:nvSpPr>
            <p:cNvPr id="28" name="Rectangle 27"/>
            <p:cNvSpPr/>
            <p:nvPr/>
          </p:nvSpPr>
          <p:spPr>
            <a:xfrm>
              <a:off x="7765573" y="4874297"/>
              <a:ext cx="2169994" cy="51861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35567" y="4874297"/>
              <a:ext cx="2169994" cy="51861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805616" y="5836687"/>
            <a:ext cx="1982203" cy="518615"/>
            <a:chOff x="4718713" y="4342035"/>
            <a:chExt cx="4230806" cy="518615"/>
          </a:xfrm>
        </p:grpSpPr>
        <p:sp>
          <p:nvSpPr>
            <p:cNvPr id="31" name="Rectangle 30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64239" y="5836686"/>
            <a:ext cx="1982203" cy="518615"/>
            <a:chOff x="4718713" y="4342035"/>
            <a:chExt cx="4230806" cy="518615"/>
          </a:xfrm>
        </p:grpSpPr>
        <p:sp>
          <p:nvSpPr>
            <p:cNvPr id="34" name="Rectangle 33"/>
            <p:cNvSpPr/>
            <p:nvPr/>
          </p:nvSpPr>
          <p:spPr>
            <a:xfrm>
              <a:off x="4718713" y="4342035"/>
              <a:ext cx="2115403" cy="51861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34116" y="4342035"/>
              <a:ext cx="2115403" cy="518615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-203544" y="76200"/>
            <a:ext cx="97856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7 1.11022E-16 L 0.24393 1.11022E-1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1.11022E-16 L -0.24705 1.11022E-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1.11111E-6 L 0.06528 1.1111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658 1.1111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13284" y="672973"/>
            <a:ext cx="690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5" name="Group 1034"/>
          <p:cNvGrpSpPr/>
          <p:nvPr/>
        </p:nvGrpSpPr>
        <p:grpSpPr>
          <a:xfrm rot="18585285">
            <a:off x="4730864" y="2428932"/>
            <a:ext cx="438091" cy="1400932"/>
            <a:chOff x="3067109" y="3540040"/>
            <a:chExt cx="438091" cy="1364583"/>
          </a:xfrm>
        </p:grpSpPr>
        <p:sp>
          <p:nvSpPr>
            <p:cNvPr id="1034" name="Rectangle 1033"/>
            <p:cNvSpPr/>
            <p:nvPr/>
          </p:nvSpPr>
          <p:spPr>
            <a:xfrm>
              <a:off x="3067109" y="3540040"/>
              <a:ext cx="438091" cy="68229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067109" y="4222332"/>
              <a:ext cx="438091" cy="6822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15000" y="2888314"/>
            <a:ext cx="1297877" cy="818965"/>
            <a:chOff x="2977344" y="3417001"/>
            <a:chExt cx="1297877" cy="818965"/>
          </a:xfrm>
        </p:grpSpPr>
        <p:cxnSp>
          <p:nvCxnSpPr>
            <p:cNvPr id="80" name="Straight Arrow Connector 79"/>
            <p:cNvCxnSpPr/>
            <p:nvPr/>
          </p:nvCxnSpPr>
          <p:spPr>
            <a:xfrm flipV="1">
              <a:off x="2977344" y="3417001"/>
              <a:ext cx="541421" cy="68154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3518765" y="4235966"/>
              <a:ext cx="756456" cy="0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050660" y="2590800"/>
            <a:ext cx="3120382" cy="3435014"/>
            <a:chOff x="5050660" y="2590800"/>
            <a:chExt cx="3120382" cy="343501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50660" y="4335380"/>
              <a:ext cx="0" cy="605592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7543800" y="2590800"/>
              <a:ext cx="26772" cy="76200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15000" y="2590800"/>
              <a:ext cx="0" cy="1898484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563852" y="3727284"/>
              <a:ext cx="4011" cy="530894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5050660" y="4946986"/>
              <a:ext cx="3026540" cy="10788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Dung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dịch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đẫn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8077200" y="4335380"/>
              <a:ext cx="0" cy="605592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5715000" y="4335380"/>
              <a:ext cx="0" cy="5880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715000" y="2590800"/>
              <a:ext cx="1828800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551821" y="4222333"/>
              <a:ext cx="0" cy="2982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559842" y="4371475"/>
              <a:ext cx="8021" cy="569497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109062" y="3727284"/>
              <a:ext cx="917601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352702" y="3352800"/>
              <a:ext cx="435740" cy="0"/>
            </a:xfrm>
            <a:prstGeom prst="line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1030" name="Minus 1029"/>
            <p:cNvSpPr/>
            <p:nvPr/>
          </p:nvSpPr>
          <p:spPr>
            <a:xfrm>
              <a:off x="7788442" y="2971800"/>
              <a:ext cx="288758" cy="224590"/>
            </a:xfrm>
            <a:prstGeom prst="mathMinu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lus 1030"/>
            <p:cNvSpPr/>
            <p:nvPr/>
          </p:nvSpPr>
          <p:spPr>
            <a:xfrm>
              <a:off x="7882284" y="3877930"/>
              <a:ext cx="288758" cy="229602"/>
            </a:xfrm>
            <a:prstGeom prst="mathPlus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TextBox 1042"/>
            <p:cNvSpPr txBox="1"/>
            <p:nvPr/>
          </p:nvSpPr>
          <p:spPr>
            <a:xfrm>
              <a:off x="6400800" y="3992731"/>
              <a:ext cx="434734" cy="584775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66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519" y="8382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487" y="183682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487" y="4236074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4273" y="53340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1273" y="730677"/>
            <a:ext cx="6058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55" descr="Light upward diagonal"/>
          <p:cNvSpPr>
            <a:spLocks noChangeArrowheads="1"/>
          </p:cNvSpPr>
          <p:nvPr/>
        </p:nvSpPr>
        <p:spPr bwMode="auto">
          <a:xfrm>
            <a:off x="3559175" y="22320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Rectangle 56" descr="Light upward diagonal"/>
          <p:cNvSpPr>
            <a:spLocks noChangeArrowheads="1"/>
          </p:cNvSpPr>
          <p:nvPr/>
        </p:nvSpPr>
        <p:spPr bwMode="auto">
          <a:xfrm>
            <a:off x="3559175" y="58896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" name="Group 57"/>
          <p:cNvGrpSpPr>
            <a:grpSpLocks/>
          </p:cNvGrpSpPr>
          <p:nvPr/>
        </p:nvGrpSpPr>
        <p:grpSpPr bwMode="auto">
          <a:xfrm>
            <a:off x="3759200" y="2079625"/>
            <a:ext cx="990600" cy="457200"/>
            <a:chOff x="1392" y="768"/>
            <a:chExt cx="624" cy="288"/>
          </a:xfrm>
        </p:grpSpPr>
        <p:sp>
          <p:nvSpPr>
            <p:cNvPr id="139" name="Line 58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0" name="Line 59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1" name="Line 60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142" name="Group 61"/>
          <p:cNvGrpSpPr>
            <a:grpSpLocks/>
          </p:cNvGrpSpPr>
          <p:nvPr/>
        </p:nvGrpSpPr>
        <p:grpSpPr bwMode="auto">
          <a:xfrm rot="10800000">
            <a:off x="3759200" y="5889625"/>
            <a:ext cx="990600" cy="457200"/>
            <a:chOff x="1392" y="768"/>
            <a:chExt cx="624" cy="288"/>
          </a:xfrm>
        </p:grpSpPr>
        <p:sp>
          <p:nvSpPr>
            <p:cNvPr id="143" name="Line 62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4" name="Line 63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45" name="Line 64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46" name="Line 65"/>
          <p:cNvSpPr>
            <a:spLocks noChangeShapeType="1"/>
          </p:cNvSpPr>
          <p:nvPr/>
        </p:nvSpPr>
        <p:spPr bwMode="auto">
          <a:xfrm>
            <a:off x="3759200" y="2536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7" name="Line 66"/>
          <p:cNvSpPr>
            <a:spLocks noChangeShapeType="1"/>
          </p:cNvSpPr>
          <p:nvPr/>
        </p:nvSpPr>
        <p:spPr bwMode="auto">
          <a:xfrm>
            <a:off x="4749800" y="2536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8" name="Line 67"/>
          <p:cNvSpPr>
            <a:spLocks noChangeShapeType="1"/>
          </p:cNvSpPr>
          <p:nvPr/>
        </p:nvSpPr>
        <p:spPr bwMode="auto">
          <a:xfrm>
            <a:off x="4230688" y="1622425"/>
            <a:ext cx="0" cy="4572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49" name="Line 68"/>
          <p:cNvSpPr>
            <a:spLocks noChangeShapeType="1"/>
          </p:cNvSpPr>
          <p:nvPr/>
        </p:nvSpPr>
        <p:spPr bwMode="auto">
          <a:xfrm flipH="1">
            <a:off x="2187575" y="1622425"/>
            <a:ext cx="20574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0" name="Line 69"/>
          <p:cNvSpPr>
            <a:spLocks noChangeShapeType="1"/>
          </p:cNvSpPr>
          <p:nvPr/>
        </p:nvSpPr>
        <p:spPr bwMode="auto">
          <a:xfrm>
            <a:off x="2201863" y="1622425"/>
            <a:ext cx="0" cy="25146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1" name="Oval 70"/>
          <p:cNvSpPr>
            <a:spLocks noChangeArrowheads="1"/>
          </p:cNvSpPr>
          <p:nvPr/>
        </p:nvSpPr>
        <p:spPr bwMode="auto">
          <a:xfrm>
            <a:off x="2111375" y="40608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2" name="Oval 71"/>
          <p:cNvSpPr>
            <a:spLocks noChangeArrowheads="1"/>
          </p:cNvSpPr>
          <p:nvPr/>
        </p:nvSpPr>
        <p:spPr bwMode="auto">
          <a:xfrm>
            <a:off x="2125663" y="4489450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" name="Line 72"/>
          <p:cNvSpPr>
            <a:spLocks noChangeShapeType="1"/>
          </p:cNvSpPr>
          <p:nvPr/>
        </p:nvSpPr>
        <p:spPr bwMode="auto">
          <a:xfrm>
            <a:off x="2201863" y="4670425"/>
            <a:ext cx="0" cy="19050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4" name="Line 73"/>
          <p:cNvSpPr>
            <a:spLocks noChangeShapeType="1"/>
          </p:cNvSpPr>
          <p:nvPr/>
        </p:nvSpPr>
        <p:spPr bwMode="auto">
          <a:xfrm>
            <a:off x="2173288" y="6575425"/>
            <a:ext cx="6858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5" name="Line 75"/>
          <p:cNvSpPr>
            <a:spLocks noChangeShapeType="1"/>
          </p:cNvSpPr>
          <p:nvPr/>
        </p:nvSpPr>
        <p:spPr bwMode="auto">
          <a:xfrm>
            <a:off x="3025775" y="6394450"/>
            <a:ext cx="0" cy="3524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6" name="Line 76"/>
          <p:cNvSpPr>
            <a:spLocks noChangeShapeType="1"/>
          </p:cNvSpPr>
          <p:nvPr/>
        </p:nvSpPr>
        <p:spPr bwMode="auto">
          <a:xfrm>
            <a:off x="3025775" y="6575425"/>
            <a:ext cx="1219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7" name="Line 77"/>
          <p:cNvSpPr>
            <a:spLocks noChangeShapeType="1"/>
          </p:cNvSpPr>
          <p:nvPr/>
        </p:nvSpPr>
        <p:spPr bwMode="auto">
          <a:xfrm>
            <a:off x="4230688" y="6346825"/>
            <a:ext cx="0" cy="2286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158" name="Group 78"/>
          <p:cNvGrpSpPr>
            <a:grpSpLocks/>
          </p:cNvGrpSpPr>
          <p:nvPr/>
        </p:nvGrpSpPr>
        <p:grpSpPr bwMode="auto">
          <a:xfrm>
            <a:off x="1911350" y="4137025"/>
            <a:ext cx="609600" cy="914400"/>
            <a:chOff x="864" y="2064"/>
            <a:chExt cx="384" cy="576"/>
          </a:xfrm>
        </p:grpSpPr>
        <p:sp>
          <p:nvSpPr>
            <p:cNvPr id="159" name="Line 79"/>
            <p:cNvSpPr>
              <a:spLocks noChangeShapeType="1"/>
            </p:cNvSpPr>
            <p:nvPr/>
          </p:nvSpPr>
          <p:spPr bwMode="auto">
            <a:xfrm flipH="1">
              <a:off x="1056" y="2064"/>
              <a:ext cx="192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60" name="Line 80"/>
            <p:cNvSpPr>
              <a:spLocks noChangeShapeType="1"/>
            </p:cNvSpPr>
            <p:nvPr/>
          </p:nvSpPr>
          <p:spPr bwMode="auto">
            <a:xfrm flipH="1">
              <a:off x="864" y="2352"/>
              <a:ext cx="192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61" name="Arc 81"/>
          <p:cNvSpPr>
            <a:spLocks/>
          </p:cNvSpPr>
          <p:nvPr/>
        </p:nvSpPr>
        <p:spPr bwMode="auto">
          <a:xfrm>
            <a:off x="3730625" y="2536825"/>
            <a:ext cx="323850" cy="335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89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Arc 82"/>
          <p:cNvSpPr>
            <a:spLocks/>
          </p:cNvSpPr>
          <p:nvPr/>
        </p:nvSpPr>
        <p:spPr bwMode="auto">
          <a:xfrm flipH="1">
            <a:off x="4535488" y="2536825"/>
            <a:ext cx="233362" cy="3352800"/>
          </a:xfrm>
          <a:custGeom>
            <a:avLst/>
            <a:gdLst>
              <a:gd name="G0" fmla="+- 128 0 0"/>
              <a:gd name="G1" fmla="+- 21600 0 0"/>
              <a:gd name="G2" fmla="+- 21600 0 0"/>
              <a:gd name="T0" fmla="*/ 0 w 21728"/>
              <a:gd name="T1" fmla="*/ 0 h 43200"/>
              <a:gd name="T2" fmla="*/ 128 w 21728"/>
              <a:gd name="T3" fmla="*/ 43200 h 43200"/>
              <a:gd name="T4" fmla="*/ 128 w 2172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43200" fill="none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</a:path>
              <a:path w="21728" h="43200" stroke="0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  <a:lnTo>
                  <a:pt x="128" y="2160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Line 83"/>
          <p:cNvSpPr>
            <a:spLocks noChangeShapeType="1"/>
          </p:cNvSpPr>
          <p:nvPr/>
        </p:nvSpPr>
        <p:spPr bwMode="auto">
          <a:xfrm>
            <a:off x="4529138" y="3832225"/>
            <a:ext cx="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64" name="Line 84"/>
          <p:cNvSpPr>
            <a:spLocks noChangeShapeType="1"/>
          </p:cNvSpPr>
          <p:nvPr/>
        </p:nvSpPr>
        <p:spPr bwMode="auto">
          <a:xfrm>
            <a:off x="4037013" y="3805238"/>
            <a:ext cx="19050" cy="5334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65" name="Arc 85"/>
          <p:cNvSpPr>
            <a:spLocks/>
          </p:cNvSpPr>
          <p:nvPr/>
        </p:nvSpPr>
        <p:spPr bwMode="auto">
          <a:xfrm flipH="1">
            <a:off x="4503738" y="2516188"/>
            <a:ext cx="309562" cy="3371850"/>
          </a:xfrm>
          <a:custGeom>
            <a:avLst/>
            <a:gdLst>
              <a:gd name="G0" fmla="+- 128 0 0"/>
              <a:gd name="G1" fmla="+- 21600 0 0"/>
              <a:gd name="G2" fmla="+- 21600 0 0"/>
              <a:gd name="T0" fmla="*/ 0 w 21728"/>
              <a:gd name="T1" fmla="*/ 0 h 43200"/>
              <a:gd name="T2" fmla="*/ 128 w 21728"/>
              <a:gd name="T3" fmla="*/ 43200 h 43200"/>
              <a:gd name="T4" fmla="*/ 128 w 2172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28" h="43200" fill="none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</a:path>
              <a:path w="21728" h="43200" stroke="0" extrusionOk="0">
                <a:moveTo>
                  <a:pt x="0" y="0"/>
                </a:moveTo>
                <a:cubicBezTo>
                  <a:pt x="42" y="0"/>
                  <a:pt x="85" y="-1"/>
                  <a:pt x="128" y="0"/>
                </a:cubicBezTo>
                <a:cubicBezTo>
                  <a:pt x="12057" y="0"/>
                  <a:pt x="21728" y="9670"/>
                  <a:pt x="21728" y="21600"/>
                </a:cubicBezTo>
                <a:cubicBezTo>
                  <a:pt x="21728" y="33529"/>
                  <a:pt x="12057" y="43199"/>
                  <a:pt x="128" y="43200"/>
                </a:cubicBezTo>
                <a:lnTo>
                  <a:pt x="128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Arc 89"/>
          <p:cNvSpPr>
            <a:spLocks/>
          </p:cNvSpPr>
          <p:nvPr/>
        </p:nvSpPr>
        <p:spPr bwMode="auto">
          <a:xfrm>
            <a:off x="3727450" y="2501900"/>
            <a:ext cx="323850" cy="3352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89 w 21600"/>
              <a:gd name="T1" fmla="*/ 0 h 43200"/>
              <a:gd name="T2" fmla="*/ 0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</a:path>
              <a:path w="21600" h="43200" stroke="0" extrusionOk="0">
                <a:moveTo>
                  <a:pt x="88" y="0"/>
                </a:moveTo>
                <a:cubicBezTo>
                  <a:pt x="11983" y="49"/>
                  <a:pt x="21600" y="9705"/>
                  <a:pt x="21600" y="21600"/>
                </a:cubicBezTo>
                <a:cubicBezTo>
                  <a:pt x="21600" y="33529"/>
                  <a:pt x="11929" y="43199"/>
                  <a:pt x="0" y="432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Text Box 48"/>
          <p:cNvSpPr txBox="1">
            <a:spLocks noChangeArrowheads="1"/>
          </p:cNvSpPr>
          <p:nvPr/>
        </p:nvSpPr>
        <p:spPr bwMode="auto">
          <a:xfrm>
            <a:off x="4505325" y="497522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latin typeface="VNI-Times" pitchFamily="2" charset="0"/>
              </a:rPr>
              <a:t>I</a:t>
            </a:r>
          </a:p>
        </p:txBody>
      </p:sp>
      <p:sp>
        <p:nvSpPr>
          <p:cNvPr id="195" name="Rectangle 87" descr="Light upward diagonal"/>
          <p:cNvSpPr>
            <a:spLocks noChangeArrowheads="1"/>
          </p:cNvSpPr>
          <p:nvPr/>
        </p:nvSpPr>
        <p:spPr bwMode="auto">
          <a:xfrm>
            <a:off x="6410325" y="18510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88" descr="Light upward diagonal"/>
          <p:cNvSpPr>
            <a:spLocks noChangeArrowheads="1"/>
          </p:cNvSpPr>
          <p:nvPr/>
        </p:nvSpPr>
        <p:spPr bwMode="auto">
          <a:xfrm>
            <a:off x="6410325" y="5508625"/>
            <a:ext cx="1447800" cy="304800"/>
          </a:xfrm>
          <a:prstGeom prst="rect">
            <a:avLst/>
          </a:prstGeom>
          <a:pattFill prst="ltUp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7" name="Group 90"/>
          <p:cNvGrpSpPr>
            <a:grpSpLocks/>
          </p:cNvGrpSpPr>
          <p:nvPr/>
        </p:nvGrpSpPr>
        <p:grpSpPr bwMode="auto">
          <a:xfrm>
            <a:off x="6638925" y="1698625"/>
            <a:ext cx="990600" cy="457200"/>
            <a:chOff x="1392" y="768"/>
            <a:chExt cx="624" cy="288"/>
          </a:xfrm>
        </p:grpSpPr>
        <p:sp>
          <p:nvSpPr>
            <p:cNvPr id="198" name="Line 91"/>
            <p:cNvSpPr>
              <a:spLocks noChangeShapeType="1"/>
            </p:cNvSpPr>
            <p:nvPr/>
          </p:nvSpPr>
          <p:spPr bwMode="auto">
            <a:xfrm>
              <a:off x="1392" y="768"/>
              <a:ext cx="624" cy="0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99" name="Line 92"/>
            <p:cNvSpPr>
              <a:spLocks noChangeShapeType="1"/>
            </p:cNvSpPr>
            <p:nvPr/>
          </p:nvSpPr>
          <p:spPr bwMode="auto">
            <a:xfrm>
              <a:off x="1392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00" name="Line 93"/>
            <p:cNvSpPr>
              <a:spLocks noChangeShapeType="1"/>
            </p:cNvSpPr>
            <p:nvPr/>
          </p:nvSpPr>
          <p:spPr bwMode="auto">
            <a:xfrm>
              <a:off x="2016" y="768"/>
              <a:ext cx="0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01" name="Line 94"/>
          <p:cNvSpPr>
            <a:spLocks noChangeShapeType="1"/>
          </p:cNvSpPr>
          <p:nvPr/>
        </p:nvSpPr>
        <p:spPr bwMode="auto">
          <a:xfrm>
            <a:off x="6638925" y="2101850"/>
            <a:ext cx="0" cy="35052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2" name="Line 95"/>
          <p:cNvSpPr>
            <a:spLocks noChangeShapeType="1"/>
          </p:cNvSpPr>
          <p:nvPr/>
        </p:nvSpPr>
        <p:spPr bwMode="auto">
          <a:xfrm>
            <a:off x="7629525" y="2155825"/>
            <a:ext cx="0" cy="335280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3" name="Line 96"/>
          <p:cNvSpPr>
            <a:spLocks noChangeShapeType="1"/>
          </p:cNvSpPr>
          <p:nvPr/>
        </p:nvSpPr>
        <p:spPr bwMode="auto">
          <a:xfrm>
            <a:off x="7629525" y="5483225"/>
            <a:ext cx="0" cy="83185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4" name="Line 97"/>
          <p:cNvSpPr>
            <a:spLocks noChangeShapeType="1"/>
          </p:cNvSpPr>
          <p:nvPr/>
        </p:nvSpPr>
        <p:spPr bwMode="auto">
          <a:xfrm>
            <a:off x="6029325" y="6143625"/>
            <a:ext cx="0" cy="3524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5" name="Line 98"/>
          <p:cNvSpPr>
            <a:spLocks noChangeShapeType="1"/>
          </p:cNvSpPr>
          <p:nvPr/>
        </p:nvSpPr>
        <p:spPr bwMode="auto">
          <a:xfrm>
            <a:off x="6029325" y="6324600"/>
            <a:ext cx="1600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6" name="Line 99"/>
          <p:cNvSpPr>
            <a:spLocks noChangeShapeType="1"/>
          </p:cNvSpPr>
          <p:nvPr/>
        </p:nvSpPr>
        <p:spPr bwMode="auto">
          <a:xfrm flipH="1">
            <a:off x="5648325" y="5584825"/>
            <a:ext cx="9906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7" name="Line 100"/>
          <p:cNvSpPr>
            <a:spLocks noChangeShapeType="1"/>
          </p:cNvSpPr>
          <p:nvPr/>
        </p:nvSpPr>
        <p:spPr bwMode="auto">
          <a:xfrm flipH="1">
            <a:off x="4267200" y="5607050"/>
            <a:ext cx="9906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8" name="Line 101"/>
          <p:cNvSpPr>
            <a:spLocks noChangeShapeType="1"/>
          </p:cNvSpPr>
          <p:nvPr/>
        </p:nvSpPr>
        <p:spPr bwMode="auto">
          <a:xfrm>
            <a:off x="5876925" y="5972175"/>
            <a:ext cx="0" cy="657225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09" name="Line 102"/>
          <p:cNvSpPr>
            <a:spLocks noChangeShapeType="1"/>
          </p:cNvSpPr>
          <p:nvPr/>
        </p:nvSpPr>
        <p:spPr bwMode="auto">
          <a:xfrm>
            <a:off x="4276725" y="5575300"/>
            <a:ext cx="0" cy="776288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0" name="Line 103"/>
          <p:cNvSpPr>
            <a:spLocks noChangeShapeType="1"/>
          </p:cNvSpPr>
          <p:nvPr/>
        </p:nvSpPr>
        <p:spPr bwMode="auto">
          <a:xfrm>
            <a:off x="4276725" y="6321425"/>
            <a:ext cx="1600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1" name="Oval 104"/>
          <p:cNvSpPr>
            <a:spLocks noChangeArrowheads="1"/>
          </p:cNvSpPr>
          <p:nvPr/>
        </p:nvSpPr>
        <p:spPr bwMode="auto">
          <a:xfrm>
            <a:off x="5114925" y="55086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2" name="Oval 105"/>
          <p:cNvSpPr>
            <a:spLocks noChangeArrowheads="1"/>
          </p:cNvSpPr>
          <p:nvPr/>
        </p:nvSpPr>
        <p:spPr bwMode="auto">
          <a:xfrm>
            <a:off x="5572125" y="5508625"/>
            <a:ext cx="152400" cy="152400"/>
          </a:xfrm>
          <a:prstGeom prst="ellipse">
            <a:avLst/>
          </a:prstGeom>
          <a:solidFill>
            <a:srgbClr val="FF0000"/>
          </a:solidFill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213" name="Group 106"/>
          <p:cNvGrpSpPr>
            <a:grpSpLocks/>
          </p:cNvGrpSpPr>
          <p:nvPr/>
        </p:nvGrpSpPr>
        <p:grpSpPr bwMode="auto">
          <a:xfrm rot="16200000">
            <a:off x="5343525" y="5127625"/>
            <a:ext cx="609600" cy="914400"/>
            <a:chOff x="864" y="2064"/>
            <a:chExt cx="384" cy="576"/>
          </a:xfrm>
        </p:grpSpPr>
        <p:sp>
          <p:nvSpPr>
            <p:cNvPr id="214" name="Line 107"/>
            <p:cNvSpPr>
              <a:spLocks noChangeShapeType="1"/>
            </p:cNvSpPr>
            <p:nvPr/>
          </p:nvSpPr>
          <p:spPr bwMode="auto">
            <a:xfrm flipH="1">
              <a:off x="1056" y="2064"/>
              <a:ext cx="192" cy="288"/>
            </a:xfrm>
            <a:prstGeom prst="line">
              <a:avLst/>
            </a:prstGeom>
            <a:noFill/>
            <a:ln w="57150">
              <a:solidFill>
                <a:srgbClr val="66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15" name="Line 108"/>
            <p:cNvSpPr>
              <a:spLocks noChangeShapeType="1"/>
            </p:cNvSpPr>
            <p:nvPr/>
          </p:nvSpPr>
          <p:spPr bwMode="auto">
            <a:xfrm flipH="1">
              <a:off x="864" y="2352"/>
              <a:ext cx="192" cy="28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6600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216" name="Arc 109"/>
          <p:cNvSpPr>
            <a:spLocks/>
          </p:cNvSpPr>
          <p:nvPr/>
        </p:nvSpPr>
        <p:spPr bwMode="auto">
          <a:xfrm flipH="1">
            <a:off x="6419850" y="2090738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7" name="Arc 110"/>
          <p:cNvSpPr>
            <a:spLocks/>
          </p:cNvSpPr>
          <p:nvPr/>
        </p:nvSpPr>
        <p:spPr bwMode="auto">
          <a:xfrm rot="10800000" flipH="1">
            <a:off x="7400925" y="2111375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8" name="Arc 111"/>
          <p:cNvSpPr>
            <a:spLocks/>
          </p:cNvSpPr>
          <p:nvPr/>
        </p:nvSpPr>
        <p:spPr bwMode="auto">
          <a:xfrm flipH="1">
            <a:off x="6397625" y="2101850"/>
            <a:ext cx="457200" cy="3473450"/>
          </a:xfrm>
          <a:custGeom>
            <a:avLst/>
            <a:gdLst>
              <a:gd name="G0" fmla="+- 0 0 0"/>
              <a:gd name="G1" fmla="+- 18470 0 0"/>
              <a:gd name="G2" fmla="+- 21600 0 0"/>
              <a:gd name="T0" fmla="*/ 11199 w 21600"/>
              <a:gd name="T1" fmla="*/ 0 h 37901"/>
              <a:gd name="T2" fmla="*/ 9435 w 21600"/>
              <a:gd name="T3" fmla="*/ 37901 h 37901"/>
              <a:gd name="T4" fmla="*/ 0 w 21600"/>
              <a:gd name="T5" fmla="*/ 18470 h 37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7901" fill="none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</a:path>
              <a:path w="21600" h="37901" stroke="0" extrusionOk="0">
                <a:moveTo>
                  <a:pt x="11199" y="-1"/>
                </a:moveTo>
                <a:cubicBezTo>
                  <a:pt x="17656" y="3915"/>
                  <a:pt x="21600" y="10918"/>
                  <a:pt x="21600" y="18470"/>
                </a:cubicBezTo>
                <a:cubicBezTo>
                  <a:pt x="21600" y="26741"/>
                  <a:pt x="16875" y="34287"/>
                  <a:pt x="9434" y="37900"/>
                </a:cubicBezTo>
                <a:lnTo>
                  <a:pt x="0" y="1847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9" name="Arc 112"/>
          <p:cNvSpPr>
            <a:spLocks/>
          </p:cNvSpPr>
          <p:nvPr/>
        </p:nvSpPr>
        <p:spPr bwMode="auto">
          <a:xfrm rot="10800000" flipH="1">
            <a:off x="7400925" y="2079625"/>
            <a:ext cx="457200" cy="3552825"/>
          </a:xfrm>
          <a:custGeom>
            <a:avLst/>
            <a:gdLst>
              <a:gd name="G0" fmla="+- 0 0 0"/>
              <a:gd name="G1" fmla="+- 19336 0 0"/>
              <a:gd name="G2" fmla="+- 21600 0 0"/>
              <a:gd name="T0" fmla="*/ 9626 w 21600"/>
              <a:gd name="T1" fmla="*/ 0 h 38767"/>
              <a:gd name="T2" fmla="*/ 9435 w 21600"/>
              <a:gd name="T3" fmla="*/ 38767 h 38767"/>
              <a:gd name="T4" fmla="*/ 0 w 21600"/>
              <a:gd name="T5" fmla="*/ 19336 h 38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767" fill="none" extrusionOk="0">
                <a:moveTo>
                  <a:pt x="9626" y="-1"/>
                </a:moveTo>
                <a:cubicBezTo>
                  <a:pt x="16962" y="3651"/>
                  <a:pt x="21600" y="11140"/>
                  <a:pt x="21600" y="19336"/>
                </a:cubicBezTo>
                <a:cubicBezTo>
                  <a:pt x="21600" y="27607"/>
                  <a:pt x="16875" y="35153"/>
                  <a:pt x="9434" y="38766"/>
                </a:cubicBezTo>
              </a:path>
              <a:path w="21600" h="38767" stroke="0" extrusionOk="0">
                <a:moveTo>
                  <a:pt x="9626" y="-1"/>
                </a:moveTo>
                <a:cubicBezTo>
                  <a:pt x="16962" y="3651"/>
                  <a:pt x="21600" y="11140"/>
                  <a:pt x="21600" y="19336"/>
                </a:cubicBezTo>
                <a:cubicBezTo>
                  <a:pt x="21600" y="27607"/>
                  <a:pt x="16875" y="35153"/>
                  <a:pt x="9434" y="38766"/>
                </a:cubicBezTo>
                <a:lnTo>
                  <a:pt x="0" y="19336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0" name="Line 113"/>
          <p:cNvSpPr>
            <a:spLocks noChangeShapeType="1"/>
          </p:cNvSpPr>
          <p:nvPr/>
        </p:nvSpPr>
        <p:spPr bwMode="auto">
          <a:xfrm>
            <a:off x="6410325" y="345122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1" name="Line 114"/>
          <p:cNvSpPr>
            <a:spLocks noChangeShapeType="1"/>
          </p:cNvSpPr>
          <p:nvPr/>
        </p:nvSpPr>
        <p:spPr bwMode="auto">
          <a:xfrm>
            <a:off x="7880350" y="3527425"/>
            <a:ext cx="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3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5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62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66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0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2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9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4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500"/>
                            </p:stCondLst>
                            <p:childTnLst>
                              <p:par>
                                <p:cTn id="2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000"/>
                            </p:stCondLst>
                            <p:childTnLst>
                              <p:par>
                                <p:cTn id="30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500"/>
                            </p:stCondLst>
                            <p:childTnLst>
                              <p:par>
                                <p:cTn id="30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500"/>
                            </p:stCondLst>
                            <p:childTnLst>
                              <p:par>
                                <p:cTn id="3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"/>
                            </p:stCondLst>
                            <p:childTnLst>
                              <p:par>
                                <p:cTn id="3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343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500"/>
                            </p:stCondLst>
                            <p:childTnLst>
                              <p:par>
                                <p:cTn id="370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500"/>
                            </p:stCondLst>
                            <p:childTnLst>
                              <p:par>
                                <p:cTn id="378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4" dur="5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5" dur="5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8" dur="5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9" dur="5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2" dur="5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3" dur="5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6" dur="5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7" dur="5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0" dur="5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1" dur="5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4"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5" dur="5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8" dur="5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2" dur="5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3" dur="5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6"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7" dur="5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0" dur="5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1" dur="5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4"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5" dur="5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8"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9" dur="5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2" dur="5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3" dur="5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6"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0"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1" dur="5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4" dur="5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5" dur="5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8" dur="5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2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3" dur="5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6"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7" dur="5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7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0" dur="5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1" dur="5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4" dur="5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5" dur="5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5000"/>
                            </p:stCondLst>
                            <p:childTnLst>
                              <p:par>
                                <p:cTn id="468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6" grpId="0" animBg="1"/>
      <p:bldP spid="136" grpId="1" animBg="1"/>
      <p:bldP spid="136" grpId="2" animBg="1"/>
      <p:bldP spid="137" grpId="0" animBg="1"/>
      <p:bldP spid="137" grpId="1" animBg="1"/>
      <p:bldP spid="137" grpId="2" animBg="1"/>
      <p:bldP spid="146" grpId="0" animBg="1"/>
      <p:bldP spid="146" grpId="1" animBg="1"/>
      <p:bldP spid="146" grpId="2" animBg="1"/>
      <p:bldP spid="146" grpId="3" animBg="1"/>
      <p:bldP spid="147" grpId="0" animBg="1"/>
      <p:bldP spid="147" grpId="1" animBg="1"/>
      <p:bldP spid="147" grpId="2" animBg="1"/>
      <p:bldP spid="147" grpId="3" animBg="1"/>
      <p:bldP spid="148" grpId="0" animBg="1"/>
      <p:bldP spid="148" grpId="1" animBg="1"/>
      <p:bldP spid="148" grpId="2" animBg="1"/>
      <p:bldP spid="149" grpId="0" animBg="1"/>
      <p:bldP spid="149" grpId="1" animBg="1"/>
      <p:bldP spid="149" grpId="2" animBg="1"/>
      <p:bldP spid="150" grpId="0" animBg="1"/>
      <p:bldP spid="150" grpId="1" animBg="1"/>
      <p:bldP spid="150" grpId="2" animBg="1"/>
      <p:bldP spid="151" grpId="0" animBg="1"/>
      <p:bldP spid="151" grpId="1" animBg="1"/>
      <p:bldP spid="151" grpId="2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54" grpId="0" animBg="1"/>
      <p:bldP spid="154" grpId="1" animBg="1"/>
      <p:bldP spid="154" grpId="2" animBg="1"/>
      <p:bldP spid="155" grpId="0" animBg="1"/>
      <p:bldP spid="155" grpId="1" animBg="1"/>
      <p:bldP spid="155" grpId="2" animBg="1"/>
      <p:bldP spid="156" grpId="0" animBg="1"/>
      <p:bldP spid="156" grpId="1" animBg="1"/>
      <p:bldP spid="156" grpId="2" animBg="1"/>
      <p:bldP spid="157" grpId="0" animBg="1"/>
      <p:bldP spid="157" grpId="1" animBg="1"/>
      <p:bldP spid="157" grpId="2" animBg="1"/>
      <p:bldP spid="161" grpId="0" animBg="1"/>
      <p:bldP spid="161" grpId="1" animBg="1"/>
      <p:bldP spid="161" grpId="2" animBg="1"/>
      <p:bldP spid="162" grpId="0" animBg="1"/>
      <p:bldP spid="162" grpId="1" animBg="1"/>
      <p:bldP spid="162" grpId="2" animBg="1"/>
      <p:bldP spid="163" grpId="0" animBg="1"/>
      <p:bldP spid="163" grpId="1" animBg="1"/>
      <p:bldP spid="163" grpId="2" animBg="1"/>
      <p:bldP spid="164" grpId="0" animBg="1"/>
      <p:bldP spid="164" grpId="1" animBg="1"/>
      <p:bldP spid="164" grpId="2" animBg="1"/>
      <p:bldP spid="165" grpId="0" animBg="1"/>
      <p:bldP spid="165" grpId="1" animBg="1"/>
      <p:bldP spid="165" grpId="2" animBg="1"/>
      <p:bldP spid="168" grpId="0" animBg="1"/>
      <p:bldP spid="168" grpId="1" animBg="1"/>
      <p:bldP spid="168" grpId="2" animBg="1"/>
      <p:bldP spid="194" grpId="0"/>
      <p:bldP spid="194" grpId="1"/>
      <p:bldP spid="195" grpId="0" animBg="1"/>
      <p:bldP spid="195" grpId="1" animBg="1"/>
      <p:bldP spid="196" grpId="0" animBg="1"/>
      <p:bldP spid="196" grpId="1" animBg="1"/>
      <p:bldP spid="201" grpId="0" animBg="1"/>
      <p:bldP spid="201" grpId="1" animBg="1"/>
      <p:bldP spid="201" grpId="2" animBg="1"/>
      <p:bldP spid="202" grpId="0" animBg="1"/>
      <p:bldP spid="202" grpId="1" animBg="1"/>
      <p:bldP spid="202" grpId="2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7344" y="56965"/>
            <a:ext cx="6400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19: TỪ TRƯỜNG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442" y="986589"/>
            <a:ext cx="1828800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400" y="2057400"/>
            <a:ext cx="1828800" cy="22779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6305" y="4483772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8442" y="5486400"/>
            <a:ext cx="1828800" cy="13716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990600"/>
            <a:ext cx="1828800" cy="914400"/>
          </a:xfrm>
          <a:prstGeom prst="roundRect">
            <a:avLst/>
          </a:prstGeom>
          <a:solidFill>
            <a:srgbClr val="51652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I. Nam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6604" y="694201"/>
            <a:ext cx="7283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97505" y="1214113"/>
            <a:ext cx="6970295" cy="2600590"/>
            <a:chOff x="2097505" y="3429000"/>
            <a:chExt cx="6970295" cy="2600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097505" y="3429000"/>
                  <a:ext cx="87983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⟹</m:t>
                        </m:r>
                      </m:oMath>
                    </m:oMathPara>
                  </a14:m>
                  <a:endParaRPr 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505" y="3429000"/>
                  <a:ext cx="879839" cy="58477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977344" y="3429000"/>
              <a:ext cx="2000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9905" y="3967487"/>
              <a:ext cx="681789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iữa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tương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ấy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 Ta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5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1020</Words>
  <Application>Microsoft Office PowerPoint</Application>
  <PresentationFormat>On-screen Show (4:3)</PresentationFormat>
  <Paragraphs>183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VNI-Times</vt:lpstr>
      <vt:lpstr>Wingdings</vt:lpstr>
      <vt:lpstr>Office Theme</vt:lpstr>
      <vt:lpstr>PowerPoint Presentation</vt:lpstr>
      <vt:lpstr>BÀI 19. TỪ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74</cp:revision>
  <dcterms:created xsi:type="dcterms:W3CDTF">2016-10-29T11:25:44Z</dcterms:created>
  <dcterms:modified xsi:type="dcterms:W3CDTF">2023-03-24T10:53:56Z</dcterms:modified>
</cp:coreProperties>
</file>